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4"/>
  </p:handoutMasterIdLst>
  <p:sldIdLst>
    <p:sldId id="256" r:id="rId4"/>
    <p:sldId id="257" r:id="rId6"/>
    <p:sldId id="4100133" r:id="rId7"/>
    <p:sldId id="4100132" r:id="rId8"/>
    <p:sldId id="261" r:id="rId9"/>
    <p:sldId id="4100134" r:id="rId10"/>
    <p:sldId id="4100135" r:id="rId11"/>
    <p:sldId id="273" r:id="rId12"/>
    <p:sldId id="275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" initials="s" lastIdx="1" clrIdx="0"/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5B1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635" autoAdjust="0"/>
  </p:normalViewPr>
  <p:slideViewPr>
    <p:cSldViewPr snapToGrid="0" showGuides="1">
      <p:cViewPr varScale="1">
        <p:scale>
          <a:sx n="79" d="100"/>
          <a:sy n="79" d="100"/>
        </p:scale>
        <p:origin x="974" y="43"/>
      </p:cViewPr>
      <p:guideLst>
        <p:guide orient="horz" pos="2158"/>
        <p:guide pos="38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788" y="5187735"/>
            <a:ext cx="5390305" cy="424451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C0515-DF5D-480F-B329-D8FF6AD8555B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封面背景模板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2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https://ppt-qn.molishe.com/cover-prod1/156/assets/ppt/media/image1.png?imageView2/0/w/1920/h/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5400000" flipH="1">
            <a:off x="5940501" y="-547407"/>
            <a:ext cx="337706" cy="12165288"/>
          </a:xfrm>
          <a:prstGeom prst="rect">
            <a:avLst/>
          </a:prstGeom>
        </p:spPr>
      </p:pic>
      <p:sp>
        <p:nvSpPr>
          <p:cNvPr id="48" name="矩形 3"/>
          <p:cNvSpPr/>
          <p:nvPr userDrawn="1"/>
        </p:nvSpPr>
        <p:spPr>
          <a:xfrm>
            <a:off x="0" y="2132856"/>
            <a:ext cx="12192000" cy="3240360"/>
          </a:xfrm>
          <a:prstGeom prst="rect">
            <a:avLst/>
          </a:prstGeom>
          <a:solidFill>
            <a:srgbClr val="334255">
              <a:lumMod val="100000"/>
            </a:srgb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pic>
        <p:nvPicPr>
          <p:cNvPr id="49" name="Picture 8" descr="https://ppt-qn.molishe.com/cover-prod1/156/assets/ppt/media/image1.png?imageView2/0/w/1920/h/1080"/>
          <p:cNvPicPr>
            <a:picLocks noChangeAspect="1"/>
          </p:cNvPicPr>
          <p:nvPr userDrawn="1"/>
        </p:nvPicPr>
        <p:blipFill>
          <a:blip r:embed="rId3"/>
          <a:srcRect b="67921"/>
          <a:stretch>
            <a:fillRect/>
          </a:stretch>
        </p:blipFill>
        <p:spPr>
          <a:xfrm rot="19200000" flipH="1" flipV="1">
            <a:off x="7921924" y="2718113"/>
            <a:ext cx="338448" cy="3911080"/>
          </a:xfrm>
          <a:prstGeom prst="rect">
            <a:avLst/>
          </a:prstGeom>
        </p:spPr>
      </p:pic>
      <p:pic>
        <p:nvPicPr>
          <p:cNvPr id="50" name="Picture 8" descr="https://ppt-qn.molishe.com/cover-prod1/156/assets/ppt/media/image1.png?imageView2/0/w/1920/h/1080"/>
          <p:cNvPicPr>
            <a:picLocks noChangeAspect="1"/>
          </p:cNvPicPr>
          <p:nvPr userDrawn="1"/>
        </p:nvPicPr>
        <p:blipFill>
          <a:blip r:embed="rId3"/>
          <a:srcRect b="67921"/>
          <a:stretch>
            <a:fillRect/>
          </a:stretch>
        </p:blipFill>
        <p:spPr>
          <a:xfrm rot="2460000" flipH="1">
            <a:off x="7483540" y="812015"/>
            <a:ext cx="338448" cy="3504654"/>
          </a:xfrm>
          <a:prstGeom prst="rect">
            <a:avLst/>
          </a:prstGeom>
        </p:spPr>
      </p:pic>
      <p:grpSp>
        <p:nvGrpSpPr>
          <p:cNvPr id="51" name="group"/>
          <p:cNvGrpSpPr/>
          <p:nvPr userDrawn="1"/>
        </p:nvGrpSpPr>
        <p:grpSpPr>
          <a:xfrm>
            <a:off x="11327613" y="6285075"/>
            <a:ext cx="385011" cy="96253"/>
            <a:chOff x="0" y="0"/>
            <a:chExt cx="385011" cy="96253"/>
          </a:xfrm>
        </p:grpSpPr>
        <p:sp>
          <p:nvSpPr>
            <p:cNvPr id="52" name="直接连接符 30"/>
            <p:cNvSpPr/>
            <p:nvPr/>
          </p:nvSpPr>
          <p:spPr>
            <a:xfrm rot="10800000">
              <a:off x="0" y="-17462"/>
              <a:ext cx="385011" cy="0"/>
            </a:xfrm>
            <a:prstGeom prst="line">
              <a:avLst/>
            </a:prstGeom>
            <a:noFill/>
            <a:ln w="34925" cap="flat">
              <a:solidFill>
                <a:srgbClr val="334255">
                  <a:lumMod val="100000"/>
                </a:srgbClr>
              </a:solidFill>
              <a:prstDash val="solid"/>
            </a:ln>
          </p:spPr>
        </p:sp>
        <p:sp>
          <p:nvSpPr>
            <p:cNvPr id="53" name="直接连接符 31"/>
            <p:cNvSpPr/>
            <p:nvPr/>
          </p:nvSpPr>
          <p:spPr>
            <a:xfrm rot="10800000">
              <a:off x="215752" y="78791"/>
              <a:ext cx="169259" cy="0"/>
            </a:xfrm>
            <a:prstGeom prst="line">
              <a:avLst/>
            </a:prstGeom>
            <a:noFill/>
            <a:ln w="34925" cap="flat">
              <a:solidFill>
                <a:srgbClr val="334255">
                  <a:lumMod val="100000"/>
                </a:srgbClr>
              </a:solidFill>
              <a:prstDash val="solid"/>
            </a:ln>
          </p:spPr>
        </p:sp>
      </p:grpSp>
      <p:sp>
        <p:nvSpPr>
          <p:cNvPr id="79" name="文本框 32"/>
          <p:cNvSpPr/>
          <p:nvPr userDrawn="1"/>
        </p:nvSpPr>
        <p:spPr>
          <a:xfrm>
            <a:off x="179705" y="2315210"/>
            <a:ext cx="6195695" cy="1327785"/>
          </a:xfrm>
          <a:prstGeom prst="rect">
            <a:avLst/>
          </a:prstGeom>
          <a:noFill/>
          <a:effectLst>
            <a:outerShdw blurRad="50800" dist="508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4400" b="1" u="non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方正小标宋简体" panose="02000000000000000000" charset="-122"/>
                <a:ea typeface="方正小标宋简体" panose="02000000000000000000" charset="-122"/>
                <a:cs typeface="阿里巴巴普惠体" pitchFamily="34" charset="-120"/>
              </a:rPr>
              <a:t>竞聘报告</a:t>
            </a:r>
            <a:endParaRPr lang="zh-CN" altLang="en-US" sz="4400" b="1" u="none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方正小标宋简体" panose="02000000000000000000" charset="-122"/>
              <a:ea typeface="方正小标宋简体" panose="02000000000000000000" charset="-122"/>
              <a:cs typeface="阿里巴巴普惠体" pitchFamily="34" charset="-120"/>
            </a:endParaRPr>
          </a:p>
        </p:txBody>
      </p:sp>
      <p:sp>
        <p:nvSpPr>
          <p:cNvPr id="85" name="img-jpg"/>
          <p:cNvSpPr/>
          <p:nvPr userDrawn="1"/>
        </p:nvSpPr>
        <p:spPr>
          <a:xfrm>
            <a:off x="6672064" y="2132856"/>
            <a:ext cx="5636455" cy="3240360"/>
          </a:xfrm>
          <a:custGeom>
            <a:avLst/>
            <a:gdLst/>
            <a:ahLst/>
            <a:cxnLst/>
            <a:rect l="l" t="t" r="r" b="b"/>
            <a:pathLst>
              <a:path w="5636455" h="3240360">
                <a:moveTo>
                  <a:pt x="908607" y="0"/>
                </a:moveTo>
                <a:lnTo>
                  <a:pt x="5636455" y="0"/>
                </a:lnTo>
                <a:lnTo>
                  <a:pt x="5636455" y="3240360"/>
                </a:lnTo>
                <a:lnTo>
                  <a:pt x="908607" y="3240360"/>
                </a:lnTo>
                <a:cubicBezTo>
                  <a:pt x="905849" y="2701313"/>
                  <a:pt x="2758" y="2021589"/>
                  <a:pt x="0" y="1482542"/>
                </a:cubicBezTo>
                <a:cubicBezTo>
                  <a:pt x="2758" y="941469"/>
                  <a:pt x="905849" y="541073"/>
                  <a:pt x="908607" y="0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pic>
        <p:nvPicPr>
          <p:cNvPr id="83" name="图片 74" descr="https://ppt-qn.molishe.com/cover-prod1/156/assets/ppt/media/image4.png?imageView2/0/w/1920/h/1080"/>
          <p:cNvPicPr>
            <a:picLocks noChangeAspect="1"/>
          </p:cNvPicPr>
          <p:nvPr userDrawn="1"/>
        </p:nvPicPr>
        <p:blipFill>
          <a:blip r:embed="rId5"/>
          <a:srcRect t="32134" b="25514"/>
          <a:stretch>
            <a:fillRect/>
          </a:stretch>
        </p:blipFill>
        <p:spPr>
          <a:xfrm>
            <a:off x="6120577" y="1772816"/>
            <a:ext cx="4217818" cy="3888432"/>
          </a:xfrm>
          <a:custGeom>
            <a:avLst/>
            <a:gdLst/>
            <a:ahLst/>
            <a:cxnLst/>
            <a:rect l="l" t="t" r="r" b="b"/>
            <a:pathLst>
              <a:path w="4217818" h="3888432">
                <a:moveTo>
                  <a:pt x="0" y="0"/>
                </a:moveTo>
                <a:lnTo>
                  <a:pt x="4217818" y="0"/>
                </a:lnTo>
                <a:lnTo>
                  <a:pt x="4217818" y="3888432"/>
                </a:lnTo>
                <a:lnTo>
                  <a:pt x="0" y="3888432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3574B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900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055440" y="130621"/>
            <a:ext cx="10526960" cy="634083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9" y="251322"/>
            <a:ext cx="792089" cy="39268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98105" y="3376930"/>
            <a:ext cx="4493895" cy="314833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/>
            </a:stretch>
          </a:blipFill>
        </p:spPr>
        <p:txBody>
          <a:bodyPr wrap="square" rtlCol="0" anchor="ctr" anchorCtr="0">
            <a:no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3574B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055440" y="130622"/>
            <a:ext cx="10526960" cy="634082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7" y="251321"/>
            <a:ext cx="792089" cy="392685"/>
          </a:xfrm>
          <a:prstGeom prst="rect">
            <a:avLst/>
          </a:prstGeom>
        </p:spPr>
      </p:pic>
      <p:sp>
        <p:nvSpPr>
          <p:cNvPr id="59" name="矩形 58"/>
          <p:cNvSpPr/>
          <p:nvPr userDrawn="1"/>
        </p:nvSpPr>
        <p:spPr>
          <a:xfrm>
            <a:off x="695960" y="1125220"/>
            <a:ext cx="4796155" cy="5093335"/>
          </a:xfrm>
          <a:prstGeom prst="rect">
            <a:avLst/>
          </a:prstGeom>
          <a:blipFill rotWithShape="1">
            <a:blip r:embed="rId3">
              <a:alphaModFix amt="54000"/>
            </a:blip>
            <a:stretch>
              <a:fillRect/>
            </a:stretch>
          </a:blipFill>
        </p:spPr>
        <p:txBody>
          <a:bodyPr wrap="square" rtlCol="0" anchor="ctr" anchorCtr="0">
            <a:no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latin typeface="+mn-ea"/>
              <a:ea typeface="+mn-ea"/>
            </a:endParaRPr>
          </a:p>
        </p:txBody>
      </p:sp>
      <p:cxnSp>
        <p:nvCxnSpPr>
          <p:cNvPr id="137" name="直接连接符 136"/>
          <p:cNvCxnSpPr/>
          <p:nvPr userDrawn="1"/>
        </p:nvCxnSpPr>
        <p:spPr>
          <a:xfrm>
            <a:off x="5807710" y="1125220"/>
            <a:ext cx="0" cy="5093335"/>
          </a:xfrm>
          <a:prstGeom prst="line">
            <a:avLst/>
          </a:prstGeom>
          <a:ln w="38100">
            <a:solidFill>
              <a:srgbClr val="3574B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矩形 140"/>
          <p:cNvSpPr/>
          <p:nvPr userDrawn="1"/>
        </p:nvSpPr>
        <p:spPr>
          <a:xfrm>
            <a:off x="5807710" y="1628775"/>
            <a:ext cx="6401435" cy="4893310"/>
          </a:xfrm>
          <a:prstGeom prst="rect">
            <a:avLst/>
          </a:prstGeom>
          <a:blipFill rotWithShape="1">
            <a:blip r:embed="rId4">
              <a:alphaModFix amt="30000"/>
            </a:blip>
            <a:stretch>
              <a:fillRect/>
            </a:stretch>
          </a:blipFill>
        </p:spPr>
        <p:txBody>
          <a:bodyPr wrap="square" rtlCol="0" anchor="ctr" anchorCtr="0">
            <a:no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0" y="0"/>
            <a:ext cx="6401435" cy="489331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/>
            </a:stretch>
          </a:blipFill>
        </p:spPr>
        <p:txBody>
          <a:bodyPr wrap="square" rtlCol="0" anchor="ctr" anchorCtr="0">
            <a:no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41" name="矩形 140"/>
          <p:cNvSpPr/>
          <p:nvPr userDrawn="1"/>
        </p:nvSpPr>
        <p:spPr>
          <a:xfrm>
            <a:off x="5807710" y="1628775"/>
            <a:ext cx="6401435" cy="489331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/>
            </a:stretch>
          </a:blipFill>
        </p:spPr>
        <p:txBody>
          <a:bodyPr wrap="square" rtlCol="0" anchor="ctr" anchorCtr="0">
            <a:no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1365" cy="2818765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</p:spPr>
        <p:txBody>
          <a:bodyPr wrap="square" rtlCol="0" anchor="ctr" anchorCtr="0">
            <a:no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7" y="251321"/>
            <a:ext cx="792089" cy="39268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37845" y="838200"/>
            <a:ext cx="10972800" cy="9385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Char char="Ø"/>
              <a:defRPr kumimoji="1" lang="zh-CN" altLang="en-US" sz="18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kumimoji="1" lang="zh-CN" altLang="en-US" sz="180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8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8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80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130622"/>
            <a:ext cx="10526960" cy="634082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400" b="1" i="0" u="none" strike="noStrike" kern="1200" cap="none" spc="-6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423"/>
            <a:ext cx="12192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89591" y="6534980"/>
            <a:ext cx="1201953" cy="3365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</a:rPr>
              <a:t>昆仑数智</a:t>
            </a:r>
            <a:endParaRPr lang="zh-CN" altLang="en-US" sz="1600" b="1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560496" y="653498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zh-CN" sz="16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fld id="{02E64ED1-E061-415D-9D31-6D04BB3903A0}" type="slidenum">
              <a:rPr lang="de-DE" altLang="zh-CN" sz="1600" b="1" dirty="0" smtClean="0">
                <a:solidFill>
                  <a:srgbClr val="404040"/>
                </a:solidFill>
                <a:ea typeface="微软雅黑" panose="020B0503020204020204" pitchFamily="34" charset="-122"/>
              </a:rPr>
            </a:fld>
            <a:r>
              <a:rPr lang="de-DE" altLang="zh-CN" sz="16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endParaRPr lang="zh-CN" altLang="en-GB" sz="1600" b="1" dirty="0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"/>
          <p:cNvSpPr/>
          <p:nvPr userDrawn="1"/>
        </p:nvSpPr>
        <p:spPr>
          <a:xfrm>
            <a:off x="768350" y="3644900"/>
            <a:ext cx="5341620" cy="11449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/>
          <a:lstStyle/>
          <a:p>
            <a:pPr marL="0" indent="0" algn="l">
              <a:lnSpc>
                <a:spcPct val="200000"/>
              </a:lnSpc>
              <a:buNone/>
            </a:pPr>
            <a:r>
              <a:rPr lang="zh-CN" altLang="en-US" sz="1600" u="non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竞聘岗位：副总经理（</a:t>
            </a:r>
            <a:r>
              <a:rPr sz="1600" u="non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油气上游、工业互联网平台建设</a:t>
            </a:r>
            <a:r>
              <a:rPr lang="zh-CN" altLang="en-US" sz="1600" u="non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600" u="none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200000"/>
              </a:lnSpc>
              <a:buNone/>
            </a:pPr>
            <a:r>
              <a:rPr lang="zh-CN" altLang="en-US" sz="1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姓</a:t>
            </a:r>
            <a:r>
              <a:rPr lang="en-US" altLang="zh-CN" sz="1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zh-CN" sz="1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名：</a:t>
            </a:r>
            <a:endParaRPr lang="zh-CN" altLang="en-US" sz="16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200000"/>
              </a:lnSpc>
              <a:buNone/>
            </a:pPr>
            <a:r>
              <a:rPr lang="zh-CN" sz="1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现任职企业及岗位</a:t>
            </a:r>
            <a:r>
              <a:rPr lang="zh-CN" altLang="en-US" sz="1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16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zh-CN" altLang="en-US" sz="16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图片 12" descr="logo+字简横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-27305"/>
            <a:ext cx="2945130" cy="11671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6172835" y="173736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grpSpPr>
        <p:sp>
          <p:nvSpPr>
            <p:cNvPr id="65" name="MH_Number_1">
              <a:hlinkClick r:id="" action="ppaction://noaction"/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MH_Entry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个人概况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72835" y="328549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MH_Entry_1">
              <a:hlinkClick r:id="" action="ppaction://noaction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主要业绩</a:t>
              </a:r>
              <a:endParaRPr lang="zh-CN" alt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72835" y="483362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MH_Number_1">
              <a:hlinkClick r:id="" action="ppaction://noaction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MH_Entry_1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对岗位的理解和工作思路</a:t>
              </a:r>
              <a:endParaRPr lang="zh-CN" alt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（一）个人基本情况（包括但不限于以下内容，真实填写）</a:t>
            </a:r>
            <a:endParaRPr lang="zh-CN" altLang="en-US"/>
          </a:p>
        </p:txBody>
      </p:sp>
      <p:sp>
        <p:nvSpPr>
          <p:cNvPr id="3" name="文本框 5"/>
          <p:cNvSpPr txBox="1"/>
          <p:nvPr/>
        </p:nvSpPr>
        <p:spPr>
          <a:xfrm>
            <a:off x="829627" y="886338"/>
            <a:ext cx="10532745" cy="390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zh-CN" altLang="en-US" sz="16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要求指引：</a:t>
            </a:r>
            <a:endParaRPr lang="en-US" altLang="zh-CN" sz="1600" b="1" u="sng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姓名、出生年月、年龄、学历、学位、政治面貌、职称、语言能力、近三年年度综合考核结果等基本信息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专业特长与技能：专业认证、著作、专利、技术成果、荣誉奖项等，列出相关专业证书、级别、个人排名、重要奖项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兼职：说明在学协会兼职情况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工作履历： 详细介绍过往工作经历，包括公司名称、岗位、职位、工作时间、人员规模、主要职责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个人的优势与劣势：客观分析自己优势，如领导力、创新能力、行业资源等。坦诚提及自身存在的不足及事例说明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969010" y="5009393"/>
            <a:ext cx="10253980" cy="146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✅ 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以上注意事项：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学历、工作经历、年龄等时间需精确到月份（如“2015.09-2019.06”），避免断档；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单位名称、职称、荣誉需提供相关材料，确保一致性和真实性；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6172835" y="173736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MH_Number_1">
              <a:hlinkClick r:id="" action="ppaction://noaction"/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MH_Entry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个人概况</a:t>
              </a:r>
              <a:endParaRPr lang="zh-CN" alt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72835" y="328549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grpSpPr>
        <p:sp>
          <p:nvSpPr>
            <p:cNvPr id="68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MH_Entry_1">
              <a:hlinkClick r:id="" action="ppaction://noaction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主要业绩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72835" y="483362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MH_Number_1">
              <a:hlinkClick r:id="" action="ppaction://noaction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MH_Entry_1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对岗位的理解和工作思路</a:t>
              </a:r>
              <a:endParaRPr lang="zh-CN" alt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主要管理经验与业绩</a:t>
            </a:r>
            <a:r>
              <a:rPr lang="zh-CN" altLang="en-US" dirty="0">
                <a:sym typeface="+mn-ea"/>
              </a:rPr>
              <a:t>（包括但不限于以下内容）</a:t>
            </a:r>
            <a:endParaRPr lang="zh-CN" altLang="en-US" dirty="0"/>
          </a:p>
        </p:txBody>
      </p:sp>
      <p:sp>
        <p:nvSpPr>
          <p:cNvPr id="3" name="文本框 5"/>
          <p:cNvSpPr txBox="1"/>
          <p:nvPr/>
        </p:nvSpPr>
        <p:spPr>
          <a:xfrm>
            <a:off x="836295" y="894080"/>
            <a:ext cx="10380345" cy="351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zh-CN" altLang="en-US" sz="16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要求指引：</a:t>
            </a:r>
            <a:endParaRPr lang="en-US" altLang="zh-CN" sz="1600" b="1" u="sng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说明曾担任管理职务的经历、经验，包括团队规模、管理架构，讲述在团队管理方面的理念和方法，以及取得的主要管理成果等；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竞聘岗位所需的数智技术视野和管理经验，推进过较为成熟的企业级应用或业务变革成功案例说明；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深刻理解国家数字产业化和产业数字化政策，具备数智产业、战新产业洞察和战略规划能力，具有牵头推进数智产业发展的成功案例的说明；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440" y="4264153"/>
            <a:ext cx="10290940" cy="1481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主要管理经验与业绩</a:t>
            </a:r>
            <a:r>
              <a:rPr lang="zh-CN" altLang="en-US" dirty="0">
                <a:sym typeface="+mn-ea"/>
              </a:rPr>
              <a:t>（包括但不限于以下内容）</a:t>
            </a:r>
            <a:endParaRPr lang="zh-CN" altLang="en-US" dirty="0"/>
          </a:p>
        </p:txBody>
      </p:sp>
      <p:sp>
        <p:nvSpPr>
          <p:cNvPr id="3" name="文本框 5"/>
          <p:cNvSpPr txBox="1"/>
          <p:nvPr/>
        </p:nvSpPr>
        <p:spPr>
          <a:xfrm>
            <a:off x="836295" y="894080"/>
            <a:ext cx="10380345" cy="2064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zh-CN" altLang="en-US" sz="16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要求指引：</a:t>
            </a:r>
            <a:endParaRPr lang="en-US" altLang="zh-CN" sz="1600" b="1" u="sng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具备科技创新统筹组织能力，具有组织开展科技平台建设、重大技术攻关或产品研发项目等成功案例说明；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具有履行岗位职责、推动业务成功所需的资源获取能力，并有推动业务成功的案例说明；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其他突出工作业绩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1242060" y="3884930"/>
            <a:ext cx="10253980" cy="146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✅ 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以上内容注意事项：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利用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STAR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法则（包含情景、任务、行动和结果）完整介绍体现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本人独立承担的业务或管理经验的实例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1480" indent="-41148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l"/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在符合保密规定的情况下，提供相关数据（图表等形式）与图像资料支撑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6172835" y="173736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MH_Number_1">
              <a:hlinkClick r:id="" action="ppaction://noaction"/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MH_Entry_1">
              <a:hlinkClick r:id="" action="ppaction://noaction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个人概况</a:t>
              </a:r>
              <a:endParaRPr lang="zh-CN" alt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72835" y="328549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MH_Entry_1">
              <a:hlinkClick r:id="" action="ppaction://noaction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主要业绩</a:t>
              </a:r>
              <a:endParaRPr lang="zh-CN" alt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72835" y="4833620"/>
            <a:ext cx="5172075" cy="612140"/>
            <a:chOff x="5259" y="3253"/>
            <a:chExt cx="8145" cy="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grpSpPr>
        <p:sp>
          <p:nvSpPr>
            <p:cNvPr id="71" name="MH_Number_1">
              <a:hlinkClick r:id="" action="ppaction://noaction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59" y="3253"/>
              <a:ext cx="965" cy="964"/>
            </a:xfrm>
            <a:prstGeom prst="rect">
              <a:avLst/>
            </a:prstGeom>
            <a:noFill/>
            <a:ln w="25400" cap="flat" cmpd="sng" algn="ctr">
              <a:solidFill>
                <a:srgbClr val="3574B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574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b="1" dirty="0">
                <a:solidFill>
                  <a:srgbClr val="3574B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MH_Entry_1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98" y="3253"/>
              <a:ext cx="6906" cy="964"/>
            </a:xfrm>
            <a:prstGeom prst="rect">
              <a:avLst/>
            </a:prstGeom>
            <a:solidFill>
              <a:srgbClr val="3574B1"/>
            </a:solidFill>
            <a:ln w="25400" cap="flat" cmpd="sng" algn="ctr">
              <a:solidFill>
                <a:srgbClr val="3573B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093" tIns="41047" rIns="82093" bIns="41047" numCol="1" spcCol="0" rtlCol="0" fromWordArt="0" anchor="ctr" anchorCtr="0" forceAA="0" compatLnSpc="1">
              <a:normAutofit/>
            </a:bodyPr>
            <a:lstStyle/>
            <a:p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对岗位的理解和工作思路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岗位理解及工作思路（包括但不限于以下内容）</a:t>
            </a:r>
            <a:endParaRPr lang="zh-CN" altLang="en-US" dirty="0"/>
          </a:p>
        </p:txBody>
      </p:sp>
      <p:sp>
        <p:nvSpPr>
          <p:cNvPr id="3" name="文本框 5"/>
          <p:cNvSpPr txBox="1"/>
          <p:nvPr/>
        </p:nvSpPr>
        <p:spPr>
          <a:xfrm>
            <a:off x="1459150" y="1941385"/>
            <a:ext cx="3307404" cy="28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zh-CN" altLang="en-US" sz="16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要求指引：</a:t>
            </a:r>
            <a:endParaRPr lang="zh-CN" altLang="en-US" sz="1600" b="1" u="sng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请结合竞聘岗位职责，阐述您价值观与企业文化契合度情况。同时谈一下对竞聘岗位的理解，阐述对工作的规划，包括短期、中期和长期目标，以及实现目标的具体策略和行动计划。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8025" y="1896745"/>
            <a:ext cx="5592445" cy="3227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şḻîḓe"/>
          <p:cNvSpPr>
            <a:spLocks noGrp="1"/>
          </p:cNvSpPr>
          <p:nvPr/>
        </p:nvSpPr>
        <p:spPr>
          <a:xfrm>
            <a:off x="673100" y="3012983"/>
            <a:ext cx="10845798" cy="1621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6C6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6600" dirty="0">
                <a:solidFill>
                  <a:srgbClr val="023E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谢谢！</a:t>
            </a:r>
            <a:br>
              <a:rPr lang="en-US" altLang="zh-CN" sz="6600" dirty="0">
                <a:solidFill>
                  <a:srgbClr val="023E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3600" b="0" dirty="0">
                <a:solidFill>
                  <a:srgbClr val="023E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Better Leaders, Better Future!</a:t>
            </a:r>
            <a:endParaRPr lang="zh-CN" altLang="en-US" sz="6600" b="0" dirty="0">
              <a:solidFill>
                <a:srgbClr val="023E9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10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11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12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13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14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15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16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17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18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2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3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4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5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6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7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ags/tag8.xml><?xml version="1.0" encoding="utf-8"?>
<p:tagLst xmlns:p="http://schemas.openxmlformats.org/presentationml/2006/main">
  <p:tag name="MH" val="20151201115921"/>
  <p:tag name="MH_LIBRARY" val="CONTENTS"/>
  <p:tag name="MH_TYPE" val="ENTRY"/>
  <p:tag name="ID" val="545841"/>
  <p:tag name="MH_ORDER" val="1"/>
</p:tagLst>
</file>

<file path=ppt/tags/tag9.xml><?xml version="1.0" encoding="utf-8"?>
<p:tagLst xmlns:p="http://schemas.openxmlformats.org/presentationml/2006/main">
  <p:tag name="MH" val="20151201115921"/>
  <p:tag name="MH_LIBRARY" val="CONTENTS"/>
  <p:tag name="MH_TYPE" val="NUMBER"/>
  <p:tag name="ID" val="545841"/>
  <p:tag name="MH_ORDER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基本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B3B3"/>
      </a:accent1>
      <a:accent2>
        <a:srgbClr val="FFB901"/>
      </a:accent2>
      <a:accent3>
        <a:srgbClr val="DA0000"/>
      </a:accent3>
      <a:accent4>
        <a:srgbClr val="0161CF"/>
      </a:accent4>
      <a:accent5>
        <a:srgbClr val="FFFFFF"/>
      </a:accent5>
      <a:accent6>
        <a:srgbClr val="000000"/>
      </a:accent6>
      <a:hlink>
        <a:srgbClr val="CC9900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wrap="square" rtlCol="0" anchor="ctr" anchorCtr="0">
        <a:noAutofit/>
      </a:bodyPr>
      <a:lstStyle>
        <a:defPPr marL="285750" indent="-285750" algn="ctr">
          <a:lnSpc>
            <a:spcPct val="200000"/>
          </a:lnSpc>
          <a:buFont typeface="Wingdings" panose="05000000000000000000" pitchFamily="2" charset="2"/>
          <a:buChar char="p"/>
          <a:defRPr sz="2000" b="1" dirty="0">
            <a:latin typeface="+mn-ea"/>
            <a:ea typeface="+mn-ea"/>
          </a:defRPr>
        </a:defPPr>
      </a:lstStyle>
    </a:spDef>
    <a:lnDef>
      <a:spPr>
        <a:ln>
          <a:solidFill>
            <a:schemeClr val="tx1">
              <a:lumMod val="75000"/>
              <a:lumOff val="2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</a:spPr>
      <a:bodyPr wrap="square" rtlCol="0">
        <a:noAutofit/>
      </a:bodyPr>
      <a:lstStyle>
        <a:defPPr>
          <a:defRPr sz="14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WPS 演示</Application>
  <PresentationFormat>宽屏</PresentationFormat>
  <Paragraphs>86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阿里巴巴普惠体</vt:lpstr>
      <vt:lpstr>阿里巴巴普惠体</vt:lpstr>
      <vt:lpstr>方正小标宋简体</vt:lpstr>
      <vt:lpstr>MingLiU-ExtB</vt:lpstr>
      <vt:lpstr>Wingdings</vt:lpstr>
      <vt:lpstr>Arial Unicode MS</vt:lpstr>
      <vt:lpstr>Office 主题​​</vt:lpstr>
      <vt:lpstr>1_基本</vt:lpstr>
      <vt:lpstr>PowerPoint 演示文稿</vt:lpstr>
      <vt:lpstr>目录</vt:lpstr>
      <vt:lpstr>（一）个人基本情况（包括但不限于以下内容，真实填写）</vt:lpstr>
      <vt:lpstr>目录</vt:lpstr>
      <vt:lpstr>主要管理经验与业绩（包括但不限于以下内容）</vt:lpstr>
      <vt:lpstr>主要管理经验与业绩（包括但不限于以下内容）</vt:lpstr>
      <vt:lpstr>目录</vt:lpstr>
      <vt:lpstr>岗位理解及工作思路（包括但不限于以下内容）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 </cp:lastModifiedBy>
  <cp:revision>56</cp:revision>
  <dcterms:created xsi:type="dcterms:W3CDTF">2019-09-19T02:01:00Z</dcterms:created>
  <dcterms:modified xsi:type="dcterms:W3CDTF">2026-06-08T03:49:06Z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2918D178912F4F7C96FD32175D5CA429</vt:lpwstr>
  </property>
</Properties>
</file>